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9" d="100"/>
          <a:sy n="79" d="100"/>
        </p:scale>
        <p:origin x="7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9/8/2023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91392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9/8/2023</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364984085"/>
      </p:ext>
    </p:extLst>
  </p:cSld>
  <p:clrMap bg1="lt1" tx1="dk1" bg2="lt2" tx2="dk2" accent1="accent1" accent2="accent2" accent3="accent3" accent4="accent4" accent5="accent5" accent6="accent6" hlink="hlink" folHlink="folHlink"/>
  <p:sldLayoutIdLst>
    <p:sldLayoutId id="2147483746" r:id="rId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55">
            <a:extLst>
              <a:ext uri="{FF2B5EF4-FFF2-40B4-BE49-F238E27FC236}">
                <a16:creationId xmlns:a16="http://schemas.microsoft.com/office/drawing/2014/main" id="{09F55FD1-95FA-98DA-84AA-145D29A5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 descr="Gradient pastel colors on a top view">
            <a:extLst>
              <a:ext uri="{FF2B5EF4-FFF2-40B4-BE49-F238E27FC236}">
                <a16:creationId xmlns:a16="http://schemas.microsoft.com/office/drawing/2014/main" id="{69250137-A2F7-2D19-F1A5-FF587B4B76C4}"/>
              </a:ext>
            </a:extLst>
          </p:cNvPr>
          <p:cNvPicPr>
            <a:picLocks noChangeAspect="1"/>
          </p:cNvPicPr>
          <p:nvPr/>
        </p:nvPicPr>
        <p:blipFill rotWithShape="1">
          <a:blip r:embed="rId2">
            <a:alphaModFix/>
          </a:blip>
          <a:srcRect t="12016" b="3715"/>
          <a:stretch/>
        </p:blipFill>
        <p:spPr>
          <a:xfrm>
            <a:off x="-2" y="10"/>
            <a:ext cx="12192001" cy="6857990"/>
          </a:xfrm>
          <a:prstGeom prst="rect">
            <a:avLst/>
          </a:prstGeom>
        </p:spPr>
      </p:pic>
      <p:sp>
        <p:nvSpPr>
          <p:cNvPr id="63" name="Rectangle 57">
            <a:extLst>
              <a:ext uri="{FF2B5EF4-FFF2-40B4-BE49-F238E27FC236}">
                <a16:creationId xmlns:a16="http://schemas.microsoft.com/office/drawing/2014/main" id="{3AC9EE06-57AF-0FF5-450C-2A606C23B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75140"/>
            <a:ext cx="12192000" cy="4488388"/>
          </a:xfrm>
          <a:prstGeom prst="rect">
            <a:avLst/>
          </a:prstGeom>
          <a:gradFill>
            <a:gsLst>
              <a:gs pos="0">
                <a:schemeClr val="accent1">
                  <a:lumMod val="60000"/>
                  <a:lumOff val="40000"/>
                  <a:alpha val="0"/>
                </a:schemeClr>
              </a:gs>
              <a:gs pos="61814">
                <a:schemeClr val="accent1">
                  <a:lumMod val="60000"/>
                  <a:lumOff val="40000"/>
                  <a:alpha val="8900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7614-C04E-58EF-591F-50C2A27B98FE}"/>
              </a:ext>
            </a:extLst>
          </p:cNvPr>
          <p:cNvSpPr>
            <a:spLocks noGrp="1"/>
          </p:cNvSpPr>
          <p:nvPr>
            <p:ph type="ctrTitle"/>
          </p:nvPr>
        </p:nvSpPr>
        <p:spPr>
          <a:xfrm>
            <a:off x="952500" y="3404558"/>
            <a:ext cx="7355457" cy="1560167"/>
          </a:xfrm>
        </p:spPr>
        <p:txBody>
          <a:bodyPr>
            <a:normAutofit/>
          </a:bodyPr>
          <a:lstStyle/>
          <a:p>
            <a:r>
              <a:rPr lang="en-US" sz="3200" dirty="0"/>
              <a:t>Custom bootcamp – IDA </a:t>
            </a:r>
          </a:p>
        </p:txBody>
      </p:sp>
      <p:sp>
        <p:nvSpPr>
          <p:cNvPr id="3" name="Subtitle 2">
            <a:extLst>
              <a:ext uri="{FF2B5EF4-FFF2-40B4-BE49-F238E27FC236}">
                <a16:creationId xmlns:a16="http://schemas.microsoft.com/office/drawing/2014/main" id="{7AD475AB-337C-EDFF-8E08-C218737AE94F}"/>
              </a:ext>
            </a:extLst>
          </p:cNvPr>
          <p:cNvSpPr>
            <a:spLocks noGrp="1"/>
          </p:cNvSpPr>
          <p:nvPr>
            <p:ph type="subTitle" idx="1"/>
          </p:nvPr>
        </p:nvSpPr>
        <p:spPr>
          <a:xfrm>
            <a:off x="952500" y="5610250"/>
            <a:ext cx="7172325" cy="756045"/>
          </a:xfrm>
        </p:spPr>
        <p:txBody>
          <a:bodyPr>
            <a:normAutofit/>
          </a:bodyPr>
          <a:lstStyle/>
          <a:p>
            <a:r>
              <a:rPr lang="en-US" sz="2000" b="1" dirty="0"/>
              <a:t>Smriti Ravindran</a:t>
            </a:r>
          </a:p>
        </p:txBody>
      </p:sp>
      <p:cxnSp>
        <p:nvCxnSpPr>
          <p:cNvPr id="64" name="Straight Connector 59">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6825" y="529252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6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078E4C-BA6E-064C-1E0C-DCD095F5F6AF}"/>
              </a:ext>
            </a:extLst>
          </p:cNvPr>
          <p:cNvPicPr>
            <a:picLocks noChangeAspect="1"/>
          </p:cNvPicPr>
          <p:nvPr/>
        </p:nvPicPr>
        <p:blipFill rotWithShape="1">
          <a:blip r:embed="rId2">
            <a:alphaModFix/>
          </a:blip>
          <a:srcRect l="43586" r="6414"/>
          <a:stretch/>
        </p:blipFill>
        <p:spPr>
          <a:xfrm>
            <a:off x="-26694" y="-48542"/>
            <a:ext cx="6095980" cy="6857990"/>
          </a:xfrm>
          <a:prstGeom prst="rect">
            <a:avLst/>
          </a:prstGeom>
        </p:spPr>
      </p:pic>
      <p:sp>
        <p:nvSpPr>
          <p:cNvPr id="31" name="Rectangle 30">
            <a:extLst>
              <a:ext uri="{FF2B5EF4-FFF2-40B4-BE49-F238E27FC236}">
                <a16:creationId xmlns:a16="http://schemas.microsoft.com/office/drawing/2014/main" id="{A68D510C-DF78-1159-F0CE-58A0CA852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56241"/>
            <a:ext cx="6095999" cy="5607657"/>
          </a:xfrm>
          <a:prstGeom prst="rect">
            <a:avLst/>
          </a:prstGeom>
          <a:gradFill>
            <a:gsLst>
              <a:gs pos="35000">
                <a:schemeClr val="accent1">
                  <a:lumMod val="60000"/>
                  <a:lumOff val="40000"/>
                  <a:alpha val="71000"/>
                </a:schemeClr>
              </a:gs>
              <a:gs pos="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FD3C1-2059-A7DF-4DD7-40B63F0A2E2F}"/>
              </a:ext>
            </a:extLst>
          </p:cNvPr>
          <p:cNvSpPr>
            <a:spLocks noGrp="1"/>
          </p:cNvSpPr>
          <p:nvPr>
            <p:ph type="ctrTitle"/>
          </p:nvPr>
        </p:nvSpPr>
        <p:spPr>
          <a:xfrm>
            <a:off x="142601" y="-386120"/>
            <a:ext cx="4839639" cy="1740817"/>
          </a:xfrm>
        </p:spPr>
        <p:txBody>
          <a:bodyPr anchor="b">
            <a:normAutofit/>
          </a:bodyPr>
          <a:lstStyle/>
          <a:p>
            <a:pPr algn="ctr"/>
            <a:r>
              <a:rPr lang="en-US" dirty="0">
                <a:solidFill>
                  <a:srgbClr val="000000"/>
                </a:solidFill>
              </a:rPr>
              <a:t>Microsoft Azure storage types BLOBs</a:t>
            </a:r>
          </a:p>
        </p:txBody>
      </p:sp>
      <p:sp>
        <p:nvSpPr>
          <p:cNvPr id="3" name="Subtitle 2">
            <a:extLst>
              <a:ext uri="{FF2B5EF4-FFF2-40B4-BE49-F238E27FC236}">
                <a16:creationId xmlns:a16="http://schemas.microsoft.com/office/drawing/2014/main" id="{B836E812-C936-A7AD-86FE-C17B245F17A5}"/>
              </a:ext>
            </a:extLst>
          </p:cNvPr>
          <p:cNvSpPr>
            <a:spLocks noGrp="1"/>
          </p:cNvSpPr>
          <p:nvPr>
            <p:ph type="subTitle" idx="1"/>
          </p:nvPr>
        </p:nvSpPr>
        <p:spPr>
          <a:xfrm>
            <a:off x="192339" y="1460643"/>
            <a:ext cx="4761186" cy="1493654"/>
          </a:xfrm>
        </p:spPr>
        <p:txBody>
          <a:bodyPr>
            <a:normAutofit/>
          </a:bodyPr>
          <a:lstStyle/>
          <a:p>
            <a:pPr algn="ctr"/>
            <a:r>
              <a:rPr lang="en-US" b="1" dirty="0">
                <a:solidFill>
                  <a:srgbClr val="000000"/>
                </a:solidFill>
              </a:rPr>
              <a:t>-  Created blob storage , under which we set alerts with a certain threshold value</a:t>
            </a:r>
          </a:p>
        </p:txBody>
      </p:sp>
      <p:cxnSp>
        <p:nvCxnSpPr>
          <p:cNvPr id="33" name="Straight Connector 32">
            <a:extLst>
              <a:ext uri="{FF2B5EF4-FFF2-40B4-BE49-F238E27FC236}">
                <a16:creationId xmlns:a16="http://schemas.microsoft.com/office/drawing/2014/main" id="{3C25909B-6544-8539-B38F-02789727BE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2" y="3951426"/>
            <a:ext cx="971155" cy="0"/>
          </a:xfrm>
          <a:prstGeom prst="line">
            <a:avLst/>
          </a:prstGeom>
          <a:ln w="31750">
            <a:solidFill>
              <a:srgbClr val="000000"/>
            </a:solidFill>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10;&#10;Description automatically generated">
            <a:extLst>
              <a:ext uri="{FF2B5EF4-FFF2-40B4-BE49-F238E27FC236}">
                <a16:creationId xmlns:a16="http://schemas.microsoft.com/office/drawing/2014/main" id="{C7820F27-6D24-4A01-CDFC-F62EAA205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938" y="-1649"/>
            <a:ext cx="6889532" cy="27507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76E171B-5015-E1B2-38EA-96F07FD2C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441" y="2533836"/>
            <a:ext cx="9629579" cy="4324154"/>
          </a:xfrm>
          <a:prstGeom prst="rect">
            <a:avLst/>
          </a:prstGeom>
        </p:spPr>
      </p:pic>
      <p:sp>
        <p:nvSpPr>
          <p:cNvPr id="19" name="TextBox 18">
            <a:extLst>
              <a:ext uri="{FF2B5EF4-FFF2-40B4-BE49-F238E27FC236}">
                <a16:creationId xmlns:a16="http://schemas.microsoft.com/office/drawing/2014/main" id="{104F2578-42DD-EDAE-FBBA-F89A58A12DF3}"/>
              </a:ext>
            </a:extLst>
          </p:cNvPr>
          <p:cNvSpPr txBox="1"/>
          <p:nvPr/>
        </p:nvSpPr>
        <p:spPr>
          <a:xfrm>
            <a:off x="332909" y="2389910"/>
            <a:ext cx="2183000" cy="4247317"/>
          </a:xfrm>
          <a:prstGeom prst="rect">
            <a:avLst/>
          </a:prstGeom>
          <a:noFill/>
        </p:spPr>
        <p:txBody>
          <a:bodyPr wrap="square" rtlCol="0">
            <a:spAutoFit/>
          </a:bodyPr>
          <a:lstStyle/>
          <a:p>
            <a:pPr marL="285750" indent="-285750">
              <a:buFontTx/>
              <a:buChar char="-"/>
            </a:pPr>
            <a:r>
              <a:rPr lang="en-US" b="1" dirty="0"/>
              <a:t>Observed the metrics for Ingress and Egress .</a:t>
            </a:r>
          </a:p>
          <a:p>
            <a:endParaRPr lang="en-US" b="1" dirty="0"/>
          </a:p>
          <a:p>
            <a:pPr marL="285750" indent="-285750">
              <a:buFontTx/>
              <a:buChar char="-"/>
            </a:pPr>
            <a:r>
              <a:rPr lang="en-US" b="1" dirty="0"/>
              <a:t>The topmost image depicts the completion of deployment (blob)</a:t>
            </a:r>
          </a:p>
          <a:p>
            <a:endParaRPr lang="en-US" b="1" dirty="0"/>
          </a:p>
          <a:p>
            <a:pPr marL="285750" indent="-285750">
              <a:buFontTx/>
              <a:buChar char="-"/>
            </a:pPr>
            <a:r>
              <a:rPr lang="en-US" b="1" dirty="0"/>
              <a:t>The bottom image represents the metrics graph.</a:t>
            </a:r>
          </a:p>
        </p:txBody>
      </p:sp>
    </p:spTree>
    <p:extLst>
      <p:ext uri="{BB962C8B-B14F-4D97-AF65-F5344CB8AC3E}">
        <p14:creationId xmlns:p14="http://schemas.microsoft.com/office/powerpoint/2010/main" val="13392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36F6-3711-5021-F479-CCFFBEECD00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D0972E4-B789-BDC2-139D-57C9D1FD97A2}"/>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3EF7E28C-704F-CB22-3C5D-8E6CDD90A3EA}"/>
              </a:ext>
            </a:extLst>
          </p:cNvPr>
          <p:cNvPicPr>
            <a:picLocks noChangeAspect="1"/>
          </p:cNvPicPr>
          <p:nvPr/>
        </p:nvPicPr>
        <p:blipFill>
          <a:blip r:embed="rId2"/>
          <a:stretch>
            <a:fillRect/>
          </a:stretch>
        </p:blipFill>
        <p:spPr>
          <a:xfrm>
            <a:off x="0" y="-48552"/>
            <a:ext cx="12192000" cy="685799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9EA4DAA-B19B-FBD9-A36A-1C6B89560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 y="3102010"/>
            <a:ext cx="8266794" cy="375599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1B0D66D-5006-C1C5-02AB-445180F1B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345" y="3963398"/>
            <a:ext cx="6253655" cy="289460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A4E17AB-8E30-CA6F-A9DE-453040E4C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75373"/>
            <a:ext cx="8266795" cy="3171824"/>
          </a:xfrm>
          <a:prstGeom prst="rect">
            <a:avLst/>
          </a:prstGeom>
        </p:spPr>
      </p:pic>
      <p:sp>
        <p:nvSpPr>
          <p:cNvPr id="5" name="TextBox 4">
            <a:extLst>
              <a:ext uri="{FF2B5EF4-FFF2-40B4-BE49-F238E27FC236}">
                <a16:creationId xmlns:a16="http://schemas.microsoft.com/office/drawing/2014/main" id="{9F4C5F9E-1026-3C8D-481F-4542FA7B06BB}"/>
              </a:ext>
            </a:extLst>
          </p:cNvPr>
          <p:cNvSpPr txBox="1"/>
          <p:nvPr/>
        </p:nvSpPr>
        <p:spPr>
          <a:xfrm>
            <a:off x="8848725" y="2098322"/>
            <a:ext cx="3190875" cy="1200329"/>
          </a:xfrm>
          <a:prstGeom prst="rect">
            <a:avLst/>
          </a:prstGeom>
          <a:noFill/>
        </p:spPr>
        <p:txBody>
          <a:bodyPr wrap="square" rtlCol="0">
            <a:spAutoFit/>
          </a:bodyPr>
          <a:lstStyle/>
          <a:p>
            <a:r>
              <a:rPr lang="en-US" dirty="0"/>
              <a:t>Created a static website.</a:t>
            </a:r>
          </a:p>
          <a:p>
            <a:r>
              <a:rPr lang="en-US" dirty="0"/>
              <a:t>Created required alerts with threshold value to check specific parameters.</a:t>
            </a:r>
          </a:p>
        </p:txBody>
      </p:sp>
      <p:sp>
        <p:nvSpPr>
          <p:cNvPr id="6" name="Rectangle 5">
            <a:extLst>
              <a:ext uri="{FF2B5EF4-FFF2-40B4-BE49-F238E27FC236}">
                <a16:creationId xmlns:a16="http://schemas.microsoft.com/office/drawing/2014/main" id="{F2E0C5CE-8493-B152-AD13-C591D485F840}"/>
              </a:ext>
            </a:extLst>
          </p:cNvPr>
          <p:cNvSpPr/>
          <p:nvPr/>
        </p:nvSpPr>
        <p:spPr>
          <a:xfrm>
            <a:off x="8415715" y="196646"/>
            <a:ext cx="3478227" cy="1446550"/>
          </a:xfrm>
          <a:prstGeom prst="rect">
            <a:avLst/>
          </a:prstGeom>
          <a:noFill/>
        </p:spPr>
        <p:txBody>
          <a:bodyPr wrap="square" lIns="91440" tIns="45720" rIns="91440" bIns="45720">
            <a:spAutoFit/>
          </a:bodyPr>
          <a:lstStyle/>
          <a:p>
            <a:pPr algn="ctr"/>
            <a:r>
              <a:rPr lang="en-US" sz="4400" b="1" cap="none" spc="0" dirty="0">
                <a:ln w="0"/>
                <a:solidFill>
                  <a:schemeClr val="tx1"/>
                </a:solidFill>
              </a:rPr>
              <a:t>STATIC WEBSITE</a:t>
            </a:r>
          </a:p>
        </p:txBody>
      </p:sp>
    </p:spTree>
    <p:extLst>
      <p:ext uri="{BB962C8B-B14F-4D97-AF65-F5344CB8AC3E}">
        <p14:creationId xmlns:p14="http://schemas.microsoft.com/office/powerpoint/2010/main" val="153237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0E73-25FD-B3F0-FF3E-B1413F147A7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7C0E1E7-3277-1C13-4727-CD6DF6A72EA1}"/>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1325CF69-844E-4ABE-C2B7-4030CFD094D8}"/>
              </a:ext>
            </a:extLst>
          </p:cNvPr>
          <p:cNvPicPr>
            <a:picLocks noChangeAspect="1"/>
          </p:cNvPicPr>
          <p:nvPr/>
        </p:nvPicPr>
        <p:blipFill>
          <a:blip r:embed="rId2"/>
          <a:stretch>
            <a:fillRect/>
          </a:stretch>
        </p:blipFill>
        <p:spPr>
          <a:xfrm>
            <a:off x="0" y="0"/>
            <a:ext cx="12192000" cy="685799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32CB465-D657-43D1-D1E0-642023805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1842"/>
            <a:ext cx="7042551" cy="358615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ED894D5-C44E-0094-52B6-149CA9AD8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7348" y="2426485"/>
            <a:ext cx="5964652" cy="443151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FBC6AD7-523E-C574-7C05-E257E8FD6D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4103"/>
            <a:ext cx="6222074" cy="2837739"/>
          </a:xfrm>
          <a:prstGeom prst="rect">
            <a:avLst/>
          </a:prstGeom>
        </p:spPr>
      </p:pic>
      <p:sp>
        <p:nvSpPr>
          <p:cNvPr id="7" name="Rectangle 6">
            <a:extLst>
              <a:ext uri="{FF2B5EF4-FFF2-40B4-BE49-F238E27FC236}">
                <a16:creationId xmlns:a16="http://schemas.microsoft.com/office/drawing/2014/main" id="{BB7A152D-FB6D-0694-EEC4-1D534F2F6AEA}"/>
              </a:ext>
            </a:extLst>
          </p:cNvPr>
          <p:cNvSpPr/>
          <p:nvPr/>
        </p:nvSpPr>
        <p:spPr>
          <a:xfrm>
            <a:off x="7042551" y="337935"/>
            <a:ext cx="4509568" cy="923330"/>
          </a:xfrm>
          <a:prstGeom prst="rect">
            <a:avLst/>
          </a:prstGeom>
          <a:noFill/>
        </p:spPr>
        <p:txBody>
          <a:bodyPr wrap="none" lIns="91440" tIns="45720" rIns="91440" bIns="45720">
            <a:spAutoFit/>
          </a:bodyPr>
          <a:lstStyle/>
          <a:p>
            <a:pPr algn="ctr"/>
            <a:r>
              <a:rPr lang="en-US" sz="3200" b="1" cap="none" spc="0" dirty="0">
                <a:ln w="0"/>
                <a:solidFill>
                  <a:schemeClr val="tx1"/>
                </a:solidFill>
                <a:effectLst>
                  <a:outerShdw blurRad="38100" dist="19050" dir="2700000" algn="tl" rotWithShape="0">
                    <a:schemeClr val="dk1">
                      <a:alpha val="40000"/>
                    </a:schemeClr>
                  </a:outerShdw>
                </a:effectLst>
              </a:rPr>
              <a:t>AZURE</a:t>
            </a:r>
            <a:r>
              <a:rPr lang="en-US" sz="5400" b="0" cap="none" spc="0" dirty="0">
                <a:ln w="0"/>
                <a:solidFill>
                  <a:schemeClr val="tx1"/>
                </a:solidFill>
                <a:effectLst>
                  <a:outerShdw blurRad="38100" dist="19050" dir="2700000" algn="tl" rotWithShape="0">
                    <a:schemeClr val="dk1">
                      <a:alpha val="40000"/>
                    </a:schemeClr>
                  </a:outerShdw>
                </a:effectLst>
              </a:rPr>
              <a:t> </a:t>
            </a:r>
            <a:r>
              <a:rPr lang="en-US" sz="3200" b="1" cap="none" spc="0" dirty="0">
                <a:ln w="0"/>
                <a:solidFill>
                  <a:schemeClr val="tx1"/>
                </a:solidFill>
                <a:effectLst>
                  <a:outerShdw blurRad="38100" dist="19050" dir="2700000" algn="tl" rotWithShape="0">
                    <a:schemeClr val="dk1">
                      <a:alpha val="40000"/>
                    </a:schemeClr>
                  </a:outerShdw>
                </a:effectLst>
              </a:rPr>
              <a:t>DATA</a:t>
            </a:r>
            <a:r>
              <a:rPr lang="en-US" sz="5400" b="0" cap="none" spc="0" dirty="0">
                <a:ln w="0"/>
                <a:solidFill>
                  <a:schemeClr val="tx1"/>
                </a:solidFill>
                <a:effectLst>
                  <a:outerShdw blurRad="38100" dist="19050" dir="2700000" algn="tl" rotWithShape="0">
                    <a:schemeClr val="dk1">
                      <a:alpha val="40000"/>
                    </a:schemeClr>
                  </a:outerShdw>
                </a:effectLst>
              </a:rPr>
              <a:t> </a:t>
            </a:r>
            <a:r>
              <a:rPr lang="en-US" sz="3200" b="1" cap="none" spc="0" dirty="0">
                <a:ln w="0"/>
                <a:solidFill>
                  <a:schemeClr val="tx1"/>
                </a:solidFill>
                <a:effectLst>
                  <a:outerShdw blurRad="38100" dist="19050" dir="2700000" algn="tl" rotWithShape="0">
                    <a:schemeClr val="dk1">
                      <a:alpha val="40000"/>
                    </a:schemeClr>
                  </a:outerShdw>
                </a:effectLst>
              </a:rPr>
              <a:t>FACTORY</a:t>
            </a:r>
          </a:p>
        </p:txBody>
      </p:sp>
      <p:sp>
        <p:nvSpPr>
          <p:cNvPr id="9" name="TextBox 8">
            <a:extLst>
              <a:ext uri="{FF2B5EF4-FFF2-40B4-BE49-F238E27FC236}">
                <a16:creationId xmlns:a16="http://schemas.microsoft.com/office/drawing/2014/main" id="{E442476C-2A6F-3A38-A2D4-53309B69A915}"/>
              </a:ext>
            </a:extLst>
          </p:cNvPr>
          <p:cNvSpPr txBox="1"/>
          <p:nvPr/>
        </p:nvSpPr>
        <p:spPr>
          <a:xfrm>
            <a:off x="6554549" y="1261265"/>
            <a:ext cx="5219363" cy="923330"/>
          </a:xfrm>
          <a:prstGeom prst="rect">
            <a:avLst/>
          </a:prstGeom>
          <a:noFill/>
        </p:spPr>
        <p:txBody>
          <a:bodyPr wrap="square" rtlCol="0">
            <a:spAutoFit/>
          </a:bodyPr>
          <a:lstStyle/>
          <a:p>
            <a:r>
              <a:rPr lang="en-US" dirty="0"/>
              <a:t>Used azure data factory to create datasets, form pipelines in order to copy data from input container to the output container (storage account).</a:t>
            </a:r>
          </a:p>
        </p:txBody>
      </p:sp>
    </p:spTree>
    <p:extLst>
      <p:ext uri="{BB962C8B-B14F-4D97-AF65-F5344CB8AC3E}">
        <p14:creationId xmlns:p14="http://schemas.microsoft.com/office/powerpoint/2010/main" val="2428210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A6C8-3357-0BC9-7BFA-64C8D985E2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F782D22-32DB-5EEA-72ED-17560F80B390}"/>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303EAE47-37A9-BFFF-FAC6-E90476F8AC55}"/>
              </a:ext>
            </a:extLst>
          </p:cNvPr>
          <p:cNvPicPr>
            <a:picLocks noChangeAspect="1"/>
          </p:cNvPicPr>
          <p:nvPr/>
        </p:nvPicPr>
        <p:blipFill>
          <a:blip r:embed="rId2"/>
          <a:stretch>
            <a:fillRect/>
          </a:stretch>
        </p:blipFill>
        <p:spPr>
          <a:xfrm>
            <a:off x="0" y="0"/>
            <a:ext cx="12192000" cy="685799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9E535F7-1332-F5CB-3CFD-F644E7E5F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193" y="4159779"/>
            <a:ext cx="3520966" cy="273238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26F57EA-1D65-5E54-FD87-DC808EA64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81131"/>
            <a:ext cx="3752193" cy="267687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C68B0FD-62F6-FA83-444D-A759CAFB2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3159" y="4142699"/>
            <a:ext cx="3595611" cy="273238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3111DB57-5503-99CE-61D0-453D7EEBE9E3}"/>
              </a:ext>
            </a:extLst>
          </p:cNvPr>
          <p:cNvPicPr>
            <a:picLocks noChangeAspect="1"/>
          </p:cNvPicPr>
          <p:nvPr/>
        </p:nvPicPr>
        <p:blipFill rotWithShape="1">
          <a:blip r:embed="rId6">
            <a:extLst>
              <a:ext uri="{28A0092B-C50C-407E-A947-70E740481C1C}">
                <a14:useLocalDpi xmlns:a14="http://schemas.microsoft.com/office/drawing/2010/main" val="0"/>
              </a:ext>
            </a:extLst>
          </a:blip>
          <a:srcRect l="-12170" t="9205" r="18687" b="34330"/>
          <a:stretch/>
        </p:blipFill>
        <p:spPr>
          <a:xfrm>
            <a:off x="-1314220" y="382993"/>
            <a:ext cx="10061097" cy="3798136"/>
          </a:xfrm>
          <a:prstGeom prst="rect">
            <a:avLst/>
          </a:prstGeom>
        </p:spPr>
      </p:pic>
      <p:sp>
        <p:nvSpPr>
          <p:cNvPr id="5" name="Rectangle 4">
            <a:extLst>
              <a:ext uri="{FF2B5EF4-FFF2-40B4-BE49-F238E27FC236}">
                <a16:creationId xmlns:a16="http://schemas.microsoft.com/office/drawing/2014/main" id="{8569A0FC-47FD-9A4F-E091-D0DB4B0564C1}"/>
              </a:ext>
            </a:extLst>
          </p:cNvPr>
          <p:cNvSpPr/>
          <p:nvPr/>
        </p:nvSpPr>
        <p:spPr>
          <a:xfrm>
            <a:off x="8895854" y="1122362"/>
            <a:ext cx="3133316" cy="2677656"/>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These screenshots represent Containers and Datasets created for azure data factory</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408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8F9A-6CB4-1F9C-D283-EDA1086A70A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178B5DF-8641-301F-7A70-19493795DA69}"/>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D683B03-623C-AC6D-711F-BA088145F7DD}"/>
              </a:ext>
            </a:extLst>
          </p:cNvPr>
          <p:cNvPicPr>
            <a:picLocks noChangeAspect="1"/>
          </p:cNvPicPr>
          <p:nvPr/>
        </p:nvPicPr>
        <p:blipFill>
          <a:blip r:embed="rId2"/>
          <a:stretch>
            <a:fillRect/>
          </a:stretch>
        </p:blipFill>
        <p:spPr>
          <a:xfrm>
            <a:off x="0" y="0"/>
            <a:ext cx="12192000" cy="685799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4A9ED6F-572B-5439-2866-F980A539F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1"/>
            <a:ext cx="12192000" cy="5143499"/>
          </a:xfrm>
          <a:prstGeom prst="rect">
            <a:avLst/>
          </a:prstGeom>
        </p:spPr>
      </p:pic>
      <p:sp>
        <p:nvSpPr>
          <p:cNvPr id="11" name="Rectangle 10">
            <a:extLst>
              <a:ext uri="{FF2B5EF4-FFF2-40B4-BE49-F238E27FC236}">
                <a16:creationId xmlns:a16="http://schemas.microsoft.com/office/drawing/2014/main" id="{FBC2F0DB-A596-3E87-FC61-352D017D309C}"/>
              </a:ext>
            </a:extLst>
          </p:cNvPr>
          <p:cNvSpPr/>
          <p:nvPr/>
        </p:nvSpPr>
        <p:spPr>
          <a:xfrm>
            <a:off x="2241493" y="257086"/>
            <a:ext cx="7525593" cy="1200329"/>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Created a data flow pipeline that filters data from the input container and stores it to the output container (storage account) using azure data factory </a:t>
            </a:r>
          </a:p>
        </p:txBody>
      </p:sp>
    </p:spTree>
    <p:extLst>
      <p:ext uri="{BB962C8B-B14F-4D97-AF65-F5344CB8AC3E}">
        <p14:creationId xmlns:p14="http://schemas.microsoft.com/office/powerpoint/2010/main" val="246774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B209-C0E3-5EB8-1E92-5DB5820CCEE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F494D04-3794-D32A-7913-FB4B2EB514B9}"/>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E7168A8C-422E-CD8E-1DC3-3A435D9793DB}"/>
              </a:ext>
            </a:extLst>
          </p:cNvPr>
          <p:cNvPicPr>
            <a:picLocks noChangeAspect="1"/>
          </p:cNvPicPr>
          <p:nvPr/>
        </p:nvPicPr>
        <p:blipFill>
          <a:blip r:embed="rId2"/>
          <a:stretch>
            <a:fillRect/>
          </a:stretch>
        </p:blipFill>
        <p:spPr>
          <a:xfrm>
            <a:off x="0" y="-1"/>
            <a:ext cx="12192000" cy="6857999"/>
          </a:xfrm>
          <a:prstGeom prst="rect">
            <a:avLst/>
          </a:prstGeom>
        </p:spPr>
      </p:pic>
      <p:pic>
        <p:nvPicPr>
          <p:cNvPr id="6" name="Picture 5" descr="A computer screen shot of a computer&#10;&#10;Description automatically generated">
            <a:extLst>
              <a:ext uri="{FF2B5EF4-FFF2-40B4-BE49-F238E27FC236}">
                <a16:creationId xmlns:a16="http://schemas.microsoft.com/office/drawing/2014/main" id="{B30A7DE3-930A-3223-1C96-91BDAF8340FA}"/>
              </a:ext>
            </a:extLst>
          </p:cNvPr>
          <p:cNvPicPr>
            <a:picLocks noChangeAspect="1"/>
          </p:cNvPicPr>
          <p:nvPr/>
        </p:nvPicPr>
        <p:blipFill rotWithShape="1">
          <a:blip r:embed="rId3">
            <a:extLst>
              <a:ext uri="{28A0092B-C50C-407E-A947-70E740481C1C}">
                <a14:useLocalDpi xmlns:a14="http://schemas.microsoft.com/office/drawing/2010/main" val="0"/>
              </a:ext>
            </a:extLst>
          </a:blip>
          <a:srcRect t="9432" r="28898" b="7026"/>
          <a:stretch/>
        </p:blipFill>
        <p:spPr>
          <a:xfrm>
            <a:off x="0" y="2296509"/>
            <a:ext cx="6211614" cy="456149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B079CB8-9183-EA23-89BE-BE4861120A01}"/>
              </a:ext>
            </a:extLst>
          </p:cNvPr>
          <p:cNvPicPr>
            <a:picLocks noChangeAspect="1"/>
          </p:cNvPicPr>
          <p:nvPr/>
        </p:nvPicPr>
        <p:blipFill rotWithShape="1">
          <a:blip r:embed="rId4">
            <a:extLst>
              <a:ext uri="{28A0092B-C50C-407E-A947-70E740481C1C}">
                <a14:useLocalDpi xmlns:a14="http://schemas.microsoft.com/office/drawing/2010/main" val="0"/>
              </a:ext>
            </a:extLst>
          </a:blip>
          <a:srcRect l="-102" t="10397" r="29441" b="6614"/>
          <a:stretch/>
        </p:blipFill>
        <p:spPr>
          <a:xfrm>
            <a:off x="5977992" y="2296507"/>
            <a:ext cx="6214008" cy="4561491"/>
          </a:xfrm>
          <a:prstGeom prst="rect">
            <a:avLst/>
          </a:prstGeom>
        </p:spPr>
      </p:pic>
      <p:sp>
        <p:nvSpPr>
          <p:cNvPr id="9" name="Rectangle 8">
            <a:extLst>
              <a:ext uri="{FF2B5EF4-FFF2-40B4-BE49-F238E27FC236}">
                <a16:creationId xmlns:a16="http://schemas.microsoft.com/office/drawing/2014/main" id="{8BACF21D-AC8E-8451-1AC5-3770039AD711}"/>
              </a:ext>
            </a:extLst>
          </p:cNvPr>
          <p:cNvSpPr/>
          <p:nvPr/>
        </p:nvSpPr>
        <p:spPr>
          <a:xfrm>
            <a:off x="1068149" y="450654"/>
            <a:ext cx="10445468" cy="1200329"/>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Created linked services for various different kinds of datasets, namely blob storage, Gen2, SQL and Http to created related datasets and transfer them as and where required with pipelines using azure data factory </a:t>
            </a:r>
          </a:p>
        </p:txBody>
      </p:sp>
    </p:spTree>
    <p:extLst>
      <p:ext uri="{BB962C8B-B14F-4D97-AF65-F5344CB8AC3E}">
        <p14:creationId xmlns:p14="http://schemas.microsoft.com/office/powerpoint/2010/main" val="260943063"/>
      </p:ext>
    </p:extLst>
  </p:cSld>
  <p:clrMapOvr>
    <a:masterClrMapping/>
  </p:clrMapOvr>
</p:sld>
</file>

<file path=ppt/theme/theme1.xml><?xml version="1.0" encoding="utf-8"?>
<a:theme xmlns:a="http://schemas.openxmlformats.org/drawingml/2006/main" name="AfterglowVTI">
  <a:themeElements>
    <a:clrScheme name="AnalogousFromLightSeedLeftStep">
      <a:dk1>
        <a:srgbClr val="000000"/>
      </a:dk1>
      <a:lt1>
        <a:srgbClr val="FFFFFF"/>
      </a:lt1>
      <a:dk2>
        <a:srgbClr val="41243E"/>
      </a:dk2>
      <a:lt2>
        <a:srgbClr val="E2E6E8"/>
      </a:lt2>
      <a:accent1>
        <a:srgbClr val="C39983"/>
      </a:accent1>
      <a:accent2>
        <a:srgbClr val="BF7A7F"/>
      </a:accent2>
      <a:accent3>
        <a:srgbClr val="CB92AE"/>
      </a:accent3>
      <a:accent4>
        <a:srgbClr val="BF7AB9"/>
      </a:accent4>
      <a:accent5>
        <a:srgbClr val="B892CB"/>
      </a:accent5>
      <a:accent6>
        <a:srgbClr val="8B7ABF"/>
      </a:accent6>
      <a:hlink>
        <a:srgbClr val="5B879D"/>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otalTime>243</TotalTime>
  <Words>174</Words>
  <Application>Microsoft Office PowerPoint</Application>
  <PresentationFormat>Widescreen</PresentationFormat>
  <Paragraphs>17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Trade Gothic Next Cond</vt:lpstr>
      <vt:lpstr>Trade Gothic Next Light</vt:lpstr>
      <vt:lpstr>AfterglowVTI</vt:lpstr>
      <vt:lpstr>Custom bootcamp – IDA </vt:lpstr>
      <vt:lpstr>Microsoft Azure storage types BLOBs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 bootcamp – IDA </dc:title>
  <dc:creator>Ravindran, Smriti SBOBNG-PTIY/FAD</dc:creator>
  <cp:lastModifiedBy>Ravindran, Smriti SBOBNG-PTIY/FAD</cp:lastModifiedBy>
  <cp:revision>5</cp:revision>
  <dcterms:created xsi:type="dcterms:W3CDTF">2023-09-06T08:13:13Z</dcterms:created>
  <dcterms:modified xsi:type="dcterms:W3CDTF">2023-09-08T16:11:05Z</dcterms:modified>
</cp:coreProperties>
</file>